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5143500" cx="9144000"/>
  <p:notesSz cx="6858000" cy="9144000"/>
  <p:embeddedFontLst>
    <p:embeddedFont>
      <p:font typeface="Roboto Slab"/>
      <p:regular r:id="rId14"/>
      <p:bold r:id="rId15"/>
    </p:embeddedFont>
    <p:embeddedFont>
      <p:font typeface="Roboto"/>
      <p:regular r:id="rId16"/>
      <p:bold r:id="rId17"/>
      <p:italic r:id="rId18"/>
      <p:boldItalic r:id="rId1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RobotoSlab-bold.fntdata"/><Relationship Id="rId14" Type="http://schemas.openxmlformats.org/officeDocument/2006/relationships/font" Target="fonts/RobotoSlab-regular.fntdata"/><Relationship Id="rId17" Type="http://schemas.openxmlformats.org/officeDocument/2006/relationships/font" Target="fonts/Roboto-bold.fntdata"/><Relationship Id="rId16" Type="http://schemas.openxmlformats.org/officeDocument/2006/relationships/font" Target="fonts/Roboto-regular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Roboto-boldItalic.fntdata"/><Relationship Id="rId6" Type="http://schemas.openxmlformats.org/officeDocument/2006/relationships/slide" Target="slides/slide1.xml"/><Relationship Id="rId18" Type="http://schemas.openxmlformats.org/officeDocument/2006/relationships/font" Target="fonts/Roboto-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25cdaceffa0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25cdaceffa0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26777213a9a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26777213a9a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26777213a9a_0_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26777213a9a_0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26777213a9a_0_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26777213a9a_0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26777213a9a_0_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26777213a9a_0_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2689359374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2689359374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26893593741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26893593741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26893593741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26893593741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1524800" y="672606"/>
            <a:ext cx="1081625" cy="1124950"/>
          </a:xfrm>
          <a:custGeom>
            <a:rect b="b" l="l" r="r" t="t"/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accent5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1" name="Google Shape;11;p2"/>
          <p:cNvSpPr/>
          <p:nvPr/>
        </p:nvSpPr>
        <p:spPr>
          <a:xfrm rot="10800000">
            <a:off x="6537563" y="3342925"/>
            <a:ext cx="1081625" cy="1124950"/>
          </a:xfrm>
          <a:custGeom>
            <a:rect b="b" l="l" r="r" t="t"/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accent5"/>
            </a:solidFill>
            <a:prstDash val="solid"/>
            <a:miter lim="8000"/>
            <a:headEnd len="sm" w="sm" type="none"/>
            <a:tailEnd len="sm" w="sm" type="none"/>
          </a:ln>
        </p:spPr>
      </p:sp>
      <p:cxnSp>
        <p:nvCxnSpPr>
          <p:cNvPr id="12" name="Google Shape;12;p2"/>
          <p:cNvCxnSpPr/>
          <p:nvPr/>
        </p:nvCxnSpPr>
        <p:spPr>
          <a:xfrm>
            <a:off x="4359602" y="2817464"/>
            <a:ext cx="4248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" name="Google Shape;13;p2"/>
          <p:cNvSpPr txBox="1"/>
          <p:nvPr>
            <p:ph type="ctrTitle"/>
          </p:nvPr>
        </p:nvSpPr>
        <p:spPr>
          <a:xfrm>
            <a:off x="1680302" y="1188925"/>
            <a:ext cx="5783400" cy="14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14" name="Google Shape;14;p2"/>
          <p:cNvSpPr txBox="1"/>
          <p:nvPr>
            <p:ph idx="1" type="subTitle"/>
          </p:nvPr>
        </p:nvSpPr>
        <p:spPr>
          <a:xfrm>
            <a:off x="1680302" y="3049450"/>
            <a:ext cx="5783400" cy="90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/>
        </p:txBody>
      </p:sp>
      <p:sp>
        <p:nvSpPr>
          <p:cNvPr id="15" name="Google Shape;15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1"/>
          <p:cNvSpPr/>
          <p:nvPr/>
        </p:nvSpPr>
        <p:spPr>
          <a:xfrm>
            <a:off x="150" y="5076825"/>
            <a:ext cx="9143700" cy="66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" name="Google Shape;54;p11"/>
          <p:cNvSpPr txBox="1"/>
          <p:nvPr>
            <p:ph hasCustomPrompt="1" type="title"/>
          </p:nvPr>
        </p:nvSpPr>
        <p:spPr>
          <a:xfrm>
            <a:off x="387900" y="1152450"/>
            <a:ext cx="8368200" cy="15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5" name="Google Shape;55;p11"/>
          <p:cNvSpPr txBox="1"/>
          <p:nvPr>
            <p:ph idx="1" type="body"/>
          </p:nvPr>
        </p:nvSpPr>
        <p:spPr>
          <a:xfrm>
            <a:off x="387900" y="2919450"/>
            <a:ext cx="83682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6" name="Google Shape;56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Google Shape;17;p3"/>
          <p:cNvCxnSpPr/>
          <p:nvPr/>
        </p:nvCxnSpPr>
        <p:spPr>
          <a:xfrm>
            <a:off x="4359602" y="2817464"/>
            <a:ext cx="4248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8" name="Google Shape;18;p3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9" name="Google Shape;19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Google Shape;21;p4"/>
          <p:cNvCxnSpPr/>
          <p:nvPr/>
        </p:nvCxnSpPr>
        <p:spPr>
          <a:xfrm>
            <a:off x="492563" y="1260284"/>
            <a:ext cx="4248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2" name="Google Shape;22;p4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Google Shape;26;p5"/>
          <p:cNvCxnSpPr/>
          <p:nvPr/>
        </p:nvCxnSpPr>
        <p:spPr>
          <a:xfrm>
            <a:off x="492563" y="1260284"/>
            <a:ext cx="4248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7" name="Google Shape;27;p5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" type="body"/>
          </p:nvPr>
        </p:nvSpPr>
        <p:spPr>
          <a:xfrm>
            <a:off x="387900" y="1489825"/>
            <a:ext cx="39999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9" name="Google Shape;29;p5"/>
          <p:cNvSpPr txBox="1"/>
          <p:nvPr>
            <p:ph idx="2" type="body"/>
          </p:nvPr>
        </p:nvSpPr>
        <p:spPr>
          <a:xfrm>
            <a:off x="4756200" y="1489825"/>
            <a:ext cx="39999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0" name="Google Shape;30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3" name="Google Shape;33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" name="Google Shape;35;p7"/>
          <p:cNvCxnSpPr/>
          <p:nvPr/>
        </p:nvCxnSpPr>
        <p:spPr>
          <a:xfrm>
            <a:off x="489218" y="1412277"/>
            <a:ext cx="3315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6" name="Google Shape;36;p7"/>
          <p:cNvSpPr txBox="1"/>
          <p:nvPr>
            <p:ph type="title"/>
          </p:nvPr>
        </p:nvSpPr>
        <p:spPr>
          <a:xfrm>
            <a:off x="3879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7" name="Google Shape;37;p7"/>
          <p:cNvSpPr txBox="1"/>
          <p:nvPr>
            <p:ph idx="1" type="body"/>
          </p:nvPr>
        </p:nvSpPr>
        <p:spPr>
          <a:xfrm>
            <a:off x="387900" y="1594025"/>
            <a:ext cx="2808000" cy="268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8" name="Google Shape;38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41" name="Google Shape;41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9"/>
          <p:cNvSpPr/>
          <p:nvPr/>
        </p:nvSpPr>
        <p:spPr>
          <a:xfrm>
            <a:off x="4572000" y="-7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4" name="Google Shape;44;p9"/>
          <p:cNvCxnSpPr/>
          <p:nvPr/>
        </p:nvCxnSpPr>
        <p:spPr>
          <a:xfrm>
            <a:off x="5029675" y="4495503"/>
            <a:ext cx="540900" cy="0"/>
          </a:xfrm>
          <a:prstGeom prst="straightConnector1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5" name="Google Shape;45;p9"/>
          <p:cNvSpPr txBox="1"/>
          <p:nvPr>
            <p:ph type="title"/>
          </p:nvPr>
        </p:nvSpPr>
        <p:spPr>
          <a:xfrm>
            <a:off x="265500" y="1209075"/>
            <a:ext cx="4045200" cy="1506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/>
        </p:txBody>
      </p:sp>
      <p:sp>
        <p:nvSpPr>
          <p:cNvPr id="46" name="Google Shape;46;p9"/>
          <p:cNvSpPr txBox="1"/>
          <p:nvPr>
            <p:ph idx="1" type="subTitle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9pPr>
          </a:lstStyle>
          <a:p/>
        </p:txBody>
      </p:sp>
      <p:sp>
        <p:nvSpPr>
          <p:cNvPr id="47" name="Google Shape;47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8" name="Google Shape;48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0"/>
          <p:cNvSpPr txBox="1"/>
          <p:nvPr>
            <p:ph idx="1" type="body"/>
          </p:nvPr>
        </p:nvSpPr>
        <p:spPr>
          <a:xfrm>
            <a:off x="319500" y="423372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 Slab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1pPr>
          </a:lstStyle>
          <a:p/>
        </p:txBody>
      </p:sp>
      <p:sp>
        <p:nvSpPr>
          <p:cNvPr id="51" name="Google Shape;51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marina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●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rtl="0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rtl="0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rtl="0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rtl="0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rtl="0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rtl="0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rtl="0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rtl="0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rtl="0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jpg"/><Relationship Id="rId4" Type="http://schemas.openxmlformats.org/officeDocument/2006/relationships/image" Target="../media/image1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image" Target="../media/image10.png"/><Relationship Id="rId5" Type="http://schemas.openxmlformats.org/officeDocument/2006/relationships/image" Target="../media/image3.png"/><Relationship Id="rId6" Type="http://schemas.openxmlformats.org/officeDocument/2006/relationships/image" Target="../media/image7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quizlet.com/860116301/examen-4-speaking-vocabulary-flash-cards/?i=pmgax&amp;x=1jqt" TargetMode="External"/><Relationship Id="rId4" Type="http://schemas.openxmlformats.org/officeDocument/2006/relationships/hyperlink" Target="https://quizlet.com/806948928/examen-4-compras-ropa-y-restaurantes-flash-cards/?i=pmgax&amp;x=1jqt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63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3357552"/>
            <a:ext cx="3421275" cy="1785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4"/>
          <p:cNvSpPr txBox="1"/>
          <p:nvPr>
            <p:ph type="title"/>
          </p:nvPr>
        </p:nvSpPr>
        <p:spPr>
          <a:xfrm>
            <a:off x="567275" y="222100"/>
            <a:ext cx="8368200" cy="49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777">
                <a:solidFill>
                  <a:srgbClr val="FF0000"/>
                </a:solidFill>
              </a:rPr>
              <a:t>Happy Chinese New Year</a:t>
            </a:r>
            <a:r>
              <a:rPr lang="en"/>
              <a:t>  </a:t>
            </a:r>
            <a:endParaRPr/>
          </a:p>
        </p:txBody>
      </p:sp>
      <p:pic>
        <p:nvPicPr>
          <p:cNvPr id="69" name="Google Shape;69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900" y="2042350"/>
            <a:ext cx="2661999" cy="3101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73550" y="1824475"/>
            <a:ext cx="2883051" cy="3256412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071525" y="636950"/>
            <a:ext cx="2979675" cy="292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269850" y="636950"/>
            <a:ext cx="2746375" cy="2123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5"/>
          <p:cNvSpPr txBox="1"/>
          <p:nvPr>
            <p:ph type="title"/>
          </p:nvPr>
        </p:nvSpPr>
        <p:spPr>
          <a:xfrm>
            <a:off x="387900" y="159225"/>
            <a:ext cx="8368200" cy="525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rgbClr val="FF0000"/>
                </a:solidFill>
              </a:rPr>
              <a:t>Happy Chinese New Year</a:t>
            </a:r>
            <a:r>
              <a:rPr lang="en" sz="2800"/>
              <a:t>  </a:t>
            </a:r>
            <a:endParaRPr sz="2800"/>
          </a:p>
        </p:txBody>
      </p:sp>
      <p:pic>
        <p:nvPicPr>
          <p:cNvPr id="78" name="Google Shape;78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46751" y="589850"/>
            <a:ext cx="3892546" cy="4553651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5"/>
          <p:cNvSpPr txBox="1"/>
          <p:nvPr/>
        </p:nvSpPr>
        <p:spPr>
          <a:xfrm>
            <a:off x="0" y="2267700"/>
            <a:ext cx="2746800" cy="145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13 加菲西语发布了一篇小红书笔记，快来看吧！ 😆 th8RTS4MjU4wKEk 😆 http://xhslink.com/UBHIhB，复制本条信息，打开【小红书】App查看精彩内容！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6"/>
          <p:cNvSpPr txBox="1"/>
          <p:nvPr>
            <p:ph type="title"/>
          </p:nvPr>
        </p:nvSpPr>
        <p:spPr>
          <a:xfrm>
            <a:off x="387900" y="261425"/>
            <a:ext cx="8368200" cy="462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0000"/>
                </a:solidFill>
              </a:rPr>
              <a:t>Happy Chinese New Year/</a:t>
            </a:r>
            <a:r>
              <a:rPr lang="en"/>
              <a:t>  </a:t>
            </a:r>
            <a:endParaRPr/>
          </a:p>
        </p:txBody>
      </p:sp>
      <p:pic>
        <p:nvPicPr>
          <p:cNvPr id="85" name="Google Shape;85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84100" y="566250"/>
            <a:ext cx="3767176" cy="44566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7"/>
          <p:cNvSpPr txBox="1"/>
          <p:nvPr>
            <p:ph type="title"/>
          </p:nvPr>
        </p:nvSpPr>
        <p:spPr>
          <a:xfrm>
            <a:off x="907025" y="141575"/>
            <a:ext cx="7901400" cy="465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rgbClr val="FF0000"/>
                </a:solidFill>
              </a:rPr>
              <a:t>Happy Chinese New Year</a:t>
            </a:r>
            <a:r>
              <a:rPr lang="en" sz="2700"/>
              <a:t>  </a:t>
            </a:r>
            <a:endParaRPr sz="2700"/>
          </a:p>
        </p:txBody>
      </p:sp>
      <p:sp>
        <p:nvSpPr>
          <p:cNvPr id="91" name="Google Shape;91;p17"/>
          <p:cNvSpPr txBox="1"/>
          <p:nvPr>
            <p:ph idx="1" type="body"/>
          </p:nvPr>
        </p:nvSpPr>
        <p:spPr>
          <a:xfrm>
            <a:off x="380025" y="920175"/>
            <a:ext cx="3999900" cy="3680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250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5600">
                <a:solidFill>
                  <a:srgbClr val="FF0000"/>
                </a:solidFill>
              </a:rPr>
              <a:t>Chinese New Year celebration Event in San Diego ,CA</a:t>
            </a:r>
            <a:endParaRPr sz="5600">
              <a:solidFill>
                <a:srgbClr val="FF0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5600">
                <a:solidFill>
                  <a:srgbClr val="FF0000"/>
                </a:solidFill>
              </a:rPr>
              <a:t>Balboa Park , House of China</a:t>
            </a:r>
            <a:endParaRPr b="1" sz="5600">
              <a:solidFill>
                <a:srgbClr val="FF0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5600">
                <a:solidFill>
                  <a:srgbClr val="FF0000"/>
                </a:solidFill>
              </a:rPr>
              <a:t>DATE: February 17 &amp; 18</a:t>
            </a:r>
            <a:endParaRPr sz="5600">
              <a:solidFill>
                <a:srgbClr val="FF0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5600">
                <a:solidFill>
                  <a:srgbClr val="FF0000"/>
                </a:solidFill>
              </a:rPr>
              <a:t>TIME: 11:00 am - 5:00 pm</a:t>
            </a:r>
            <a:endParaRPr sz="5600">
              <a:solidFill>
                <a:srgbClr val="FF00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5600">
                <a:solidFill>
                  <a:srgbClr val="00FF00"/>
                </a:solidFill>
              </a:rPr>
              <a:t>Evento de celebración del Año Nuevo Chino en San Diego, CA</a:t>
            </a:r>
            <a:endParaRPr sz="5600">
              <a:solidFill>
                <a:srgbClr val="00FF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5600">
                <a:solidFill>
                  <a:srgbClr val="00FF00"/>
                </a:solidFill>
              </a:rPr>
              <a:t>Parque Balboa, Casa de China</a:t>
            </a:r>
            <a:endParaRPr sz="5600">
              <a:solidFill>
                <a:srgbClr val="00FF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5600">
                <a:solidFill>
                  <a:srgbClr val="00FF00"/>
                </a:solidFill>
              </a:rPr>
              <a:t>FECHA: 17 y 18 de febrero</a:t>
            </a:r>
            <a:endParaRPr sz="5600">
              <a:solidFill>
                <a:srgbClr val="00FF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5600">
                <a:solidFill>
                  <a:srgbClr val="00FF00"/>
                </a:solidFill>
              </a:rPr>
              <a:t>HORA: 11:00 am - 5:00 pm</a:t>
            </a:r>
            <a:endParaRPr sz="5600">
              <a:solidFill>
                <a:srgbClr val="00FF00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92" name="Google Shape;92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73850" y="492000"/>
            <a:ext cx="4034575" cy="4537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8"/>
          <p:cNvSpPr txBox="1"/>
          <p:nvPr>
            <p:ph type="title"/>
          </p:nvPr>
        </p:nvSpPr>
        <p:spPr>
          <a:xfrm>
            <a:off x="317100" y="141575"/>
            <a:ext cx="8368200" cy="798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/>
              <a:t>Happy Chinese New Year  </a:t>
            </a:r>
            <a:endParaRPr sz="2700"/>
          </a:p>
        </p:txBody>
      </p:sp>
      <p:sp>
        <p:nvSpPr>
          <p:cNvPr id="98" name="Google Shape;98;p18"/>
          <p:cNvSpPr txBox="1"/>
          <p:nvPr>
            <p:ph idx="1" type="body"/>
          </p:nvPr>
        </p:nvSpPr>
        <p:spPr>
          <a:xfrm>
            <a:off x="348575" y="1529150"/>
            <a:ext cx="3489300" cy="208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250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/>
              <a:t>Chinese New Year celebration Event in San Diego ,CA</a:t>
            </a:r>
            <a:endParaRPr sz="72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7200"/>
              <a:t>Balboa Park , House of China</a:t>
            </a:r>
            <a:endParaRPr b="1" sz="72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7200"/>
              <a:t>DATE: February 17 &amp; 18</a:t>
            </a:r>
            <a:endParaRPr sz="72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7200"/>
              <a:t>TIME: 11:00 am - 5:00 pm</a:t>
            </a:r>
            <a:endParaRPr sz="72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99" name="Google Shape;99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69950" y="1091975"/>
            <a:ext cx="4465474" cy="3760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9"/>
          <p:cNvSpPr txBox="1"/>
          <p:nvPr>
            <p:ph type="title"/>
          </p:nvPr>
        </p:nvSpPr>
        <p:spPr>
          <a:xfrm>
            <a:off x="317100" y="141575"/>
            <a:ext cx="8368200" cy="798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/>
              <a:t>Happy Chinese New Year  </a:t>
            </a:r>
            <a:endParaRPr sz="2700"/>
          </a:p>
        </p:txBody>
      </p:sp>
      <p:sp>
        <p:nvSpPr>
          <p:cNvPr id="105" name="Google Shape;105;p19"/>
          <p:cNvSpPr txBox="1"/>
          <p:nvPr>
            <p:ph idx="1" type="body"/>
          </p:nvPr>
        </p:nvSpPr>
        <p:spPr>
          <a:xfrm>
            <a:off x="348575" y="1529150"/>
            <a:ext cx="3489300" cy="208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250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/>
              <a:t>Chinese New Year celebration Event in San Diego ,CA</a:t>
            </a:r>
            <a:endParaRPr sz="72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7200"/>
              <a:t>Balboa Park , House of China</a:t>
            </a:r>
            <a:endParaRPr b="1" sz="72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7200"/>
              <a:t>DATE: February 17 &amp; 18</a:t>
            </a:r>
            <a:endParaRPr sz="72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7200"/>
              <a:t>TIME: 11:00 am - 5:00 pm</a:t>
            </a:r>
            <a:endParaRPr sz="72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06" name="Google Shape;106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90275" y="904450"/>
            <a:ext cx="4936375" cy="40866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1"/>
        </a:solidFill>
      </p:bgPr>
    </p:bg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0"/>
          <p:cNvSpPr txBox="1"/>
          <p:nvPr>
            <p:ph type="title"/>
          </p:nvPr>
        </p:nvSpPr>
        <p:spPr>
          <a:xfrm>
            <a:off x="387900" y="275275"/>
            <a:ext cx="4118700" cy="534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700"/>
              <a:t>DELE Test preparation</a:t>
            </a:r>
            <a:endParaRPr sz="2700"/>
          </a:p>
        </p:txBody>
      </p:sp>
      <p:sp>
        <p:nvSpPr>
          <p:cNvPr id="112" name="Google Shape;112;p20"/>
          <p:cNvSpPr txBox="1"/>
          <p:nvPr>
            <p:ph idx="1" type="body"/>
          </p:nvPr>
        </p:nvSpPr>
        <p:spPr>
          <a:xfrm>
            <a:off x="387900" y="975225"/>
            <a:ext cx="3999900" cy="359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latin typeface="Arial"/>
                <a:ea typeface="Arial"/>
                <a:cs typeface="Arial"/>
                <a:sym typeface="Arial"/>
              </a:rPr>
              <a:t>EXAMEN 4 SPEAKING: </a:t>
            </a:r>
            <a:endParaRPr b="1"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2400"/>
              </a:spcBef>
              <a:spcAft>
                <a:spcPts val="0"/>
              </a:spcAft>
              <a:buNone/>
            </a:pPr>
            <a:r>
              <a:rPr b="1" lang="en" sz="1600">
                <a:latin typeface="Arial"/>
                <a:ea typeface="Arial"/>
                <a:cs typeface="Arial"/>
                <a:sym typeface="Arial"/>
              </a:rPr>
              <a:t>Examen 4 - Speaking Vocabulary</a:t>
            </a:r>
            <a:endParaRPr sz="16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600" u="sng">
                <a:latin typeface="Arial"/>
                <a:ea typeface="Arial"/>
                <a:cs typeface="Arial"/>
                <a:sym typeface="Arial"/>
                <a:hlinkClick r:id="rId3"/>
              </a:rPr>
              <a:t>https://quizlet.com/860116301/examen-4-speaking-vocabulary-flash-cards/?i=pmgax&amp;x=1jqt</a:t>
            </a:r>
            <a:r>
              <a:rPr lang="en" sz="1600">
                <a:latin typeface="Arial"/>
                <a:ea typeface="Arial"/>
                <a:cs typeface="Arial"/>
                <a:sym typeface="Arial"/>
              </a:rPr>
              <a:t> </a:t>
            </a:r>
            <a:endParaRPr sz="16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2400"/>
              </a:spcBef>
              <a:spcAft>
                <a:spcPts val="0"/>
              </a:spcAft>
              <a:buNone/>
            </a:pPr>
            <a:r>
              <a:rPr b="1" lang="en" sz="1600">
                <a:latin typeface="Arial"/>
                <a:ea typeface="Arial"/>
                <a:cs typeface="Arial"/>
                <a:sym typeface="Arial"/>
              </a:rPr>
              <a:t>EXAMEN 4: Compras, Ropa y Restaurantes 🛒🍰👢</a:t>
            </a:r>
            <a:endParaRPr b="1" sz="16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600" u="sng">
                <a:latin typeface="Arial"/>
                <a:ea typeface="Arial"/>
                <a:cs typeface="Arial"/>
                <a:sym typeface="Arial"/>
                <a:hlinkClick r:id="rId4"/>
              </a:rPr>
              <a:t>https://quizlet.com/806948928/examen-4-compras-ropa-y-restaurantes-flash-cards/?i=pmgax&amp;x=1jqt</a:t>
            </a:r>
            <a:r>
              <a:rPr lang="en" sz="1600">
                <a:latin typeface="Arial"/>
                <a:ea typeface="Arial"/>
                <a:cs typeface="Arial"/>
                <a:sym typeface="Arial"/>
              </a:rPr>
              <a:t> </a:t>
            </a:r>
            <a:endParaRPr sz="16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20"/>
          <p:cNvSpPr txBox="1"/>
          <p:nvPr>
            <p:ph idx="2" type="body"/>
          </p:nvPr>
        </p:nvSpPr>
        <p:spPr>
          <a:xfrm>
            <a:off x="4756200" y="574125"/>
            <a:ext cx="3999900" cy="399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latin typeface="Arial"/>
                <a:ea typeface="Arial"/>
                <a:cs typeface="Arial"/>
                <a:sym typeface="Arial"/>
              </a:rPr>
              <a:t>TAREA 2</a:t>
            </a:r>
            <a:endParaRPr b="1"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100">
                <a:latin typeface="Arial"/>
                <a:ea typeface="Arial"/>
                <a:cs typeface="Arial"/>
                <a:sym typeface="Arial"/>
              </a:rPr>
              <a:t>DIÁLOGO EN SITUACIÓN SIMULADA</a:t>
            </a:r>
            <a:endParaRPr b="1" sz="1100"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00FFFF"/>
                </a:solidFill>
                <a:latin typeface="Arial"/>
                <a:ea typeface="Arial"/>
                <a:cs typeface="Arial"/>
                <a:sym typeface="Arial"/>
              </a:rPr>
              <a:t>Has comprado unos pantalones y una camiseta a un precio estupendo en una tienda de moda joven y además te han invitado a un pase de modelos. Habla con uno de tus amigos para contárselo. El examinador es tu amigo. Habla con él durante uno o dos minutos siguiendo estas pautas.</a:t>
            </a:r>
            <a:endParaRPr sz="1100">
              <a:solidFill>
                <a:srgbClr val="00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00FFFF"/>
                </a:solidFill>
                <a:latin typeface="Arial"/>
                <a:ea typeface="Arial"/>
                <a:cs typeface="Arial"/>
                <a:sym typeface="Arial"/>
              </a:rPr>
              <a:t>Durante la conversación con tu amigo:</a:t>
            </a:r>
            <a:endParaRPr sz="1100">
              <a:solidFill>
                <a:srgbClr val="00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1200"/>
              </a:spcBef>
              <a:spcAft>
                <a:spcPts val="0"/>
              </a:spcAft>
              <a:buClr>
                <a:srgbClr val="00FFFF"/>
              </a:buClr>
              <a:buSzPts val="1100"/>
              <a:buFont typeface="Arial"/>
              <a:buChar char="●"/>
            </a:pPr>
            <a:r>
              <a:rPr lang="en" sz="1100">
                <a:solidFill>
                  <a:srgbClr val="00FFFF"/>
                </a:solidFill>
                <a:latin typeface="Arial"/>
                <a:ea typeface="Arial"/>
                <a:cs typeface="Arial"/>
                <a:sym typeface="Arial"/>
              </a:rPr>
              <a:t>Explica por qué has elegido ir a esa tienda y no a otra.</a:t>
            </a:r>
            <a:endParaRPr sz="1100">
              <a:solidFill>
                <a:srgbClr val="00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ts val="1100"/>
              <a:buFont typeface="Arial"/>
              <a:buChar char="●"/>
            </a:pPr>
            <a:r>
              <a:rPr lang="en" sz="1100">
                <a:solidFill>
                  <a:srgbClr val="00FFFF"/>
                </a:solidFill>
                <a:latin typeface="Arial"/>
                <a:ea typeface="Arial"/>
                <a:cs typeface="Arial"/>
                <a:sym typeface="Arial"/>
              </a:rPr>
              <a:t>Describe cómo son las prendas que has comprado.</a:t>
            </a:r>
            <a:endParaRPr sz="1100">
              <a:solidFill>
                <a:srgbClr val="00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ts val="1100"/>
              <a:buFont typeface="Arial"/>
              <a:buChar char="●"/>
            </a:pPr>
            <a:r>
              <a:rPr lang="en" sz="1100">
                <a:solidFill>
                  <a:srgbClr val="00FFFF"/>
                </a:solidFill>
                <a:latin typeface="Arial"/>
                <a:ea typeface="Arial"/>
                <a:cs typeface="Arial"/>
                <a:sym typeface="Arial"/>
              </a:rPr>
              <a:t>Indica qué rebajas había en la tienda y el precio al que has comprado las prendas.</a:t>
            </a:r>
            <a:endParaRPr sz="1100">
              <a:solidFill>
                <a:srgbClr val="00FFF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ts val="1100"/>
              <a:buFont typeface="Arial"/>
              <a:buChar char="●"/>
            </a:pPr>
            <a:r>
              <a:rPr lang="en" sz="1100">
                <a:solidFill>
                  <a:srgbClr val="00FFFF"/>
                </a:solidFill>
                <a:latin typeface="Arial"/>
                <a:ea typeface="Arial"/>
                <a:cs typeface="Arial"/>
                <a:sym typeface="Arial"/>
              </a:rPr>
              <a:t>Explica que te han invitado a un pase de modelos solo por comprar allí hoy.</a:t>
            </a:r>
            <a:endParaRPr>
              <a:solidFill>
                <a:srgbClr val="00FFFF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Marina">
  <a:themeElements>
    <a:clrScheme name="Marina">
      <a:dk1>
        <a:srgbClr val="FFFFFF"/>
      </a:dk1>
      <a:lt1>
        <a:srgbClr val="00517C"/>
      </a:lt1>
      <a:dk2>
        <a:srgbClr val="004065"/>
      </a:dk2>
      <a:lt2>
        <a:srgbClr val="CFD8DC"/>
      </a:lt2>
      <a:accent1>
        <a:srgbClr val="0277BD"/>
      </a:accent1>
      <a:accent2>
        <a:srgbClr val="558B2F"/>
      </a:accent2>
      <a:accent3>
        <a:srgbClr val="009688"/>
      </a:accent3>
      <a:accent4>
        <a:srgbClr val="039BE5"/>
      </a:accent4>
      <a:accent5>
        <a:srgbClr val="8BC34A"/>
      </a:accent5>
      <a:accent6>
        <a:srgbClr val="FFEB38"/>
      </a:accent6>
      <a:hlink>
        <a:srgbClr val="8BC34A"/>
      </a:hlink>
      <a:folHlink>
        <a:srgbClr val="8BC34A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